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2" r:id="rId7"/>
    <p:sldId id="275" r:id="rId8"/>
    <p:sldId id="276" r:id="rId9"/>
    <p:sldId id="269" r:id="rId10"/>
    <p:sldId id="263" r:id="rId11"/>
    <p:sldId id="274" r:id="rId12"/>
    <p:sldId id="264" r:id="rId13"/>
    <p:sldId id="265" r:id="rId14"/>
    <p:sldId id="266" r:id="rId15"/>
    <p:sldId id="261" r:id="rId16"/>
    <p:sldId id="271" r:id="rId17"/>
    <p:sldId id="268" r:id="rId18"/>
    <p:sldId id="270" r:id="rId19"/>
    <p:sldId id="273" r:id="rId20"/>
    <p:sldId id="272" r:id="rId21"/>
  </p:sldIdLst>
  <p:sldSz cx="12192000" cy="6858000"/>
  <p:notesSz cx="6858000" cy="9144000"/>
  <p:embeddedFontLst>
    <p:embeddedFont>
      <p:font typeface="Amatic SC" panose="020B0604020202020204" charset="0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Source Code Pro" panose="020B0604020202020204" charset="0"/>
      <p:regular r:id="rId29"/>
      <p:bold r:id="rId30"/>
    </p:embeddedFont>
    <p:embeddedFont>
      <p:font typeface="Trebuchet MS" panose="020B0603020202020204" pitchFamily="3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33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313688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60679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50706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29741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0382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67545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27809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31845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32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20114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63392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706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96128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2" name="Shape 18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75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7010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6994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6764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9306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4592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43787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54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415600" y="522866"/>
            <a:ext cx="11360700" cy="3587100"/>
          </a:xfrm>
          <a:prstGeom prst="rect">
            <a:avLst/>
          </a:prstGeom>
        </p:spPr>
        <p:txBody>
          <a:bodyPr lIns="121900" tIns="121900" rIns="121900" bIns="121900" anchor="ctr" anchorCtr="0"/>
          <a:lstStyle>
            <a:lvl1pPr lvl="0" algn="ctr">
              <a:spcBef>
                <a:spcPts val="0"/>
              </a:spcBef>
              <a:buSzPct val="100000"/>
              <a:defRPr sz="10700"/>
            </a:lvl1pPr>
            <a:lvl2pPr lvl="1" algn="ctr">
              <a:spcBef>
                <a:spcPts val="0"/>
              </a:spcBef>
              <a:buSzPct val="100000"/>
              <a:defRPr sz="10700"/>
            </a:lvl2pPr>
            <a:lvl3pPr lvl="2" algn="ctr">
              <a:spcBef>
                <a:spcPts val="0"/>
              </a:spcBef>
              <a:buSzPct val="100000"/>
              <a:defRPr sz="10700"/>
            </a:lvl3pPr>
            <a:lvl4pPr lvl="3" algn="ctr">
              <a:spcBef>
                <a:spcPts val="0"/>
              </a:spcBef>
              <a:buSzPct val="100000"/>
              <a:defRPr sz="10700"/>
            </a:lvl4pPr>
            <a:lvl5pPr lvl="4" algn="ctr">
              <a:spcBef>
                <a:spcPts val="0"/>
              </a:spcBef>
              <a:buSzPct val="100000"/>
              <a:defRPr sz="10700"/>
            </a:lvl5pPr>
            <a:lvl6pPr lvl="5" algn="ctr">
              <a:spcBef>
                <a:spcPts val="0"/>
              </a:spcBef>
              <a:buSzPct val="100000"/>
              <a:defRPr sz="10700"/>
            </a:lvl6pPr>
            <a:lvl7pPr lvl="6" algn="ctr">
              <a:spcBef>
                <a:spcPts val="0"/>
              </a:spcBef>
              <a:buSzPct val="100000"/>
              <a:defRPr sz="10700"/>
            </a:lvl7pPr>
            <a:lvl8pPr lvl="7" algn="ctr">
              <a:spcBef>
                <a:spcPts val="0"/>
              </a:spcBef>
              <a:buSzPct val="100000"/>
              <a:defRPr sz="10700"/>
            </a:lvl8pPr>
            <a:lvl9pPr lvl="8" algn="ctr">
              <a:spcBef>
                <a:spcPts val="0"/>
              </a:spcBef>
              <a:buSzPct val="100000"/>
              <a:defRPr sz="107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415600" y="5187200"/>
            <a:ext cx="11360700" cy="941700"/>
          </a:xfrm>
          <a:prstGeom prst="rect">
            <a:avLst/>
          </a:prstGeom>
        </p:spPr>
        <p:txBody>
          <a:bodyPr lIns="121900" tIns="121900" rIns="121900" bIns="1219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8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8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8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8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8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8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8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8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sz="2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15600" y="1653700"/>
            <a:ext cx="11360700" cy="2642400"/>
          </a:xfrm>
          <a:prstGeom prst="rect">
            <a:avLst/>
          </a:prstGeom>
        </p:spPr>
        <p:txBody>
          <a:bodyPr lIns="121900" tIns="121900" rIns="121900" bIns="121900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15600" y="4406166"/>
            <a:ext cx="11360700" cy="17343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800" cy="38808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2000" cy="36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00" cy="36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4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lang="en-US" sz="900" b="0" i="0" u="none" strike="noStrike" cap="none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737000" y="1070000"/>
            <a:ext cx="4718100" cy="4718100"/>
          </a:xfrm>
          <a:prstGeom prst="rect">
            <a:avLst/>
          </a:prstGeom>
          <a:solidFill>
            <a:srgbClr val="FFFFFF"/>
          </a:solidFill>
        </p:spPr>
        <p:txBody>
          <a:bodyPr lIns="121900" tIns="121900" rIns="121900" bIns="121900" anchor="ctr" anchorCtr="0"/>
          <a:lstStyle>
            <a:lvl1pPr lvl="0" algn="ctr">
              <a:spcBef>
                <a:spcPts val="0"/>
              </a:spcBef>
              <a:buSzPct val="100000"/>
              <a:defRPr sz="6400"/>
            </a:lvl1pPr>
            <a:lvl2pPr lvl="1" algn="ctr">
              <a:spcBef>
                <a:spcPts val="0"/>
              </a:spcBef>
              <a:buSzPct val="100000"/>
              <a:defRPr sz="6400"/>
            </a:lvl2pPr>
            <a:lvl3pPr lvl="2" algn="ctr">
              <a:spcBef>
                <a:spcPts val="0"/>
              </a:spcBef>
              <a:buSzPct val="100000"/>
              <a:defRPr sz="6400"/>
            </a:lvl3pPr>
            <a:lvl4pPr lvl="3" algn="ctr">
              <a:spcBef>
                <a:spcPts val="0"/>
              </a:spcBef>
              <a:buSzPct val="100000"/>
              <a:defRPr sz="6400"/>
            </a:lvl4pPr>
            <a:lvl5pPr lvl="4" algn="ctr">
              <a:spcBef>
                <a:spcPts val="0"/>
              </a:spcBef>
              <a:buSzPct val="100000"/>
              <a:defRPr sz="6400"/>
            </a:lvl5pPr>
            <a:lvl6pPr lvl="5" algn="ctr">
              <a:spcBef>
                <a:spcPts val="0"/>
              </a:spcBef>
              <a:buSzPct val="100000"/>
              <a:defRPr sz="6400"/>
            </a:lvl6pPr>
            <a:lvl7pPr lvl="6" algn="ctr">
              <a:spcBef>
                <a:spcPts val="0"/>
              </a:spcBef>
              <a:buSzPct val="100000"/>
              <a:defRPr sz="6400"/>
            </a:lvl7pPr>
            <a:lvl8pPr lvl="7" algn="ctr">
              <a:spcBef>
                <a:spcPts val="0"/>
              </a:spcBef>
              <a:buSzPct val="100000"/>
              <a:defRPr sz="6400"/>
            </a:lvl8pPr>
            <a:lvl9pPr lvl="8" algn="ctr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15600" y="390466"/>
            <a:ext cx="11360700" cy="10680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11360700" cy="44535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15600" y="390466"/>
            <a:ext cx="11360700" cy="10680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5333100" cy="44535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>
              <a:spcBef>
                <a:spcPts val="0"/>
              </a:spcBef>
              <a:buSzPct val="100000"/>
              <a:defRPr sz="19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6443200" y="1638233"/>
            <a:ext cx="5333100" cy="44535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>
              <a:spcBef>
                <a:spcPts val="0"/>
              </a:spcBef>
              <a:buSzPct val="100000"/>
              <a:defRPr sz="19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406400" y="412466"/>
            <a:ext cx="11383500" cy="9975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>
              <a:spcBef>
                <a:spcPts val="0"/>
              </a:spcBef>
              <a:buSzPct val="100000"/>
              <a:defRPr sz="5300"/>
            </a:lvl1pPr>
            <a:lvl2pPr lvl="1">
              <a:spcBef>
                <a:spcPts val="0"/>
              </a:spcBef>
              <a:buSzPct val="100000"/>
              <a:defRPr sz="5300"/>
            </a:lvl2pPr>
            <a:lvl3pPr lvl="2">
              <a:spcBef>
                <a:spcPts val="0"/>
              </a:spcBef>
              <a:buSzPct val="100000"/>
              <a:defRPr sz="5300"/>
            </a:lvl3pPr>
            <a:lvl4pPr lvl="3">
              <a:spcBef>
                <a:spcPts val="0"/>
              </a:spcBef>
              <a:buSzPct val="100000"/>
              <a:defRPr sz="5300"/>
            </a:lvl4pPr>
            <a:lvl5pPr lvl="4">
              <a:spcBef>
                <a:spcPts val="0"/>
              </a:spcBef>
              <a:buSzPct val="100000"/>
              <a:defRPr sz="5300"/>
            </a:lvl5pPr>
            <a:lvl6pPr lvl="5">
              <a:spcBef>
                <a:spcPts val="0"/>
              </a:spcBef>
              <a:buSzPct val="100000"/>
              <a:defRPr sz="5300"/>
            </a:lvl6pPr>
            <a:lvl7pPr lvl="6">
              <a:spcBef>
                <a:spcPts val="0"/>
              </a:spcBef>
              <a:buSzPct val="100000"/>
              <a:defRPr sz="5300"/>
            </a:lvl7pPr>
            <a:lvl8pPr lvl="7">
              <a:spcBef>
                <a:spcPts val="0"/>
              </a:spcBef>
              <a:buSzPct val="100000"/>
              <a:defRPr sz="5300"/>
            </a:lvl8pPr>
            <a:lvl9pPr lvl="8">
              <a:spcBef>
                <a:spcPts val="0"/>
              </a:spcBef>
              <a:buSzPct val="100000"/>
              <a:defRPr sz="53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lIns="121900" tIns="121900" rIns="121900" bIns="121900" anchor="b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653666" y="701800"/>
            <a:ext cx="7491600" cy="5454300"/>
          </a:xfrm>
          <a:prstGeom prst="rect">
            <a:avLst/>
          </a:prstGeom>
        </p:spPr>
        <p:txBody>
          <a:bodyPr lIns="121900" tIns="121900" rIns="121900" bIns="121900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  <a:endParaRPr lang="en-US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6096000" y="-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2" name="Shape 42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354000" y="1441866"/>
            <a:ext cx="5393700" cy="2280300"/>
          </a:xfrm>
          <a:prstGeom prst="rect">
            <a:avLst/>
          </a:prstGeom>
        </p:spPr>
        <p:txBody>
          <a:bodyPr lIns="121900" tIns="121900" rIns="121900" bIns="121900" anchor="b" anchorCtr="0"/>
          <a:lstStyle>
            <a:lvl1pPr lvl="0" algn="ctr">
              <a:spcBef>
                <a:spcPts val="0"/>
              </a:spcBef>
              <a:buSzPct val="100000"/>
              <a:defRPr sz="7200"/>
            </a:lvl1pPr>
            <a:lvl2pPr lvl="1" algn="ctr">
              <a:spcBef>
                <a:spcPts val="0"/>
              </a:spcBef>
              <a:buSzPct val="100000"/>
              <a:defRPr sz="7200"/>
            </a:lvl2pPr>
            <a:lvl3pPr lvl="2" algn="ctr">
              <a:spcBef>
                <a:spcPts val="0"/>
              </a:spcBef>
              <a:buSzPct val="100000"/>
              <a:defRPr sz="7200"/>
            </a:lvl3pPr>
            <a:lvl4pPr lvl="3" algn="ctr">
              <a:spcBef>
                <a:spcPts val="0"/>
              </a:spcBef>
              <a:buSzPct val="100000"/>
              <a:defRPr sz="7200"/>
            </a:lvl4pPr>
            <a:lvl5pPr lvl="4" algn="ctr">
              <a:spcBef>
                <a:spcPts val="0"/>
              </a:spcBef>
              <a:buSzPct val="100000"/>
              <a:defRPr sz="7200"/>
            </a:lvl5pPr>
            <a:lvl6pPr lvl="5" algn="ctr">
              <a:spcBef>
                <a:spcPts val="0"/>
              </a:spcBef>
              <a:buSzPct val="100000"/>
              <a:defRPr sz="7200"/>
            </a:lvl6pPr>
            <a:lvl7pPr lvl="6" algn="ctr">
              <a:spcBef>
                <a:spcPts val="0"/>
              </a:spcBef>
              <a:buSzPct val="100000"/>
              <a:defRPr sz="7200"/>
            </a:lvl7pPr>
            <a:lvl8pPr lvl="7" algn="ctr">
              <a:spcBef>
                <a:spcPts val="0"/>
              </a:spcBef>
              <a:buSzPct val="100000"/>
              <a:defRPr sz="7200"/>
            </a:lvl8pPr>
            <a:lvl9pPr lvl="8" algn="ctr">
              <a:spcBef>
                <a:spcPts val="0"/>
              </a:spcBef>
              <a:buSzPct val="100000"/>
              <a:defRPr sz="72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ubTitle" idx="1"/>
          </p:nvPr>
        </p:nvSpPr>
        <p:spPr>
          <a:xfrm>
            <a:off x="354000" y="3793630"/>
            <a:ext cx="5393700" cy="1794000"/>
          </a:xfrm>
          <a:prstGeom prst="rect">
            <a:avLst/>
          </a:prstGeom>
        </p:spPr>
        <p:txBody>
          <a:bodyPr lIns="121900" tIns="121900" rIns="121900" bIns="121900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lIns="121900" tIns="121900" rIns="121900" bIns="121900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426000" y="5640766"/>
            <a:ext cx="7998300" cy="798300"/>
          </a:xfrm>
          <a:prstGeom prst="rect">
            <a:avLst/>
          </a:prstGeom>
        </p:spPr>
        <p:txBody>
          <a:bodyPr lIns="121900" tIns="121900" rIns="121900" bIns="121900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sz="3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15600" y="390466"/>
            <a:ext cx="11360700" cy="10680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sz="5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11360700" cy="44535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Source Code Pro"/>
              <a:defRPr sz="24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Source Code Pro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Source Code Pro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Source Code Pro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Source Code Pro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Source Code Pro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Source Code Pro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Source Code Pro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dk2"/>
              </a:buClr>
              <a:buSzPct val="100000"/>
              <a:buFont typeface="Source Code Pro"/>
              <a:defRPr sz="1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3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  <a:endParaRPr lang="en-US" sz="13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4F5C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415600" y="522866"/>
            <a:ext cx="11360700" cy="3587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lvl="0" algn="r">
              <a:buSzPct val="25000"/>
            </a:pPr>
            <a:r>
              <a:rPr lang="en-US" sz="9600" dirty="0"/>
              <a:t>A simple “particles in a box” model of adsorption</a:t>
            </a:r>
            <a:endParaRPr lang="en-US" sz="4860" b="0" i="0" u="none" strike="noStrike" cap="none" dirty="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415600" y="5187200"/>
            <a:ext cx="11360700" cy="94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Kyungjin Lee</a:t>
            </a:r>
          </a:p>
          <a:p>
            <a:pPr marL="0" marR="0" lvl="0" indent="0" algn="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rPr>
              <a:t>Advisor: Professor McCarthy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1196700" y="609600"/>
            <a:ext cx="8791200" cy="132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Why </a:t>
            </a:r>
            <a:r>
              <a:rPr lang="en-US" sz="3600" b="0" i="0" u="none" strike="noStrike" cap="none" dirty="0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use Simulations? </a:t>
            </a:r>
            <a:endParaRPr lang="en-US" sz="3600" b="0" i="0" u="none" strike="noStrike" cap="none" dirty="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1196700" y="1764350"/>
            <a:ext cx="9098100" cy="4277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4038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Simulations are less time consuming and expensive than lab experiments.</a:t>
            </a:r>
          </a:p>
          <a:p>
            <a:pPr marL="342900" marR="0" lvl="0" indent="-4038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Simulations can help us design things.</a:t>
            </a:r>
          </a:p>
          <a:p>
            <a:pPr marL="342900" marR="0" lvl="0" indent="-4038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Making a simulation forces us to think about what is happening.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1196700" y="609600"/>
            <a:ext cx="8791200" cy="132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Why </a:t>
            </a:r>
            <a:r>
              <a:rPr lang="en-US" sz="3600" b="0" i="0" u="none" strike="noStrike" cap="none" dirty="0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use Simulations? </a:t>
            </a:r>
            <a:r>
              <a:rPr lang="en-US" dirty="0" smtClean="0"/>
              <a:t>But keep in mind…</a:t>
            </a:r>
            <a:r>
              <a:rPr lang="en-US" sz="3600" b="0" i="0" u="none" strike="noStrike" cap="none" dirty="0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lang="en-US" sz="3600" b="0" i="0" u="none" strike="noStrike" cap="none" dirty="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1196700" y="1764350"/>
            <a:ext cx="9098100" cy="4277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4038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Simulations are less time consuming and expensive than lab experiments.</a:t>
            </a:r>
          </a:p>
          <a:p>
            <a:pPr marL="342900" marR="0" lvl="0" indent="-4038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Simulations can help us design things.</a:t>
            </a:r>
          </a:p>
          <a:p>
            <a:pPr marL="342900" marR="0" lvl="0" indent="-4038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Making a simulation forces us to think about what is happening. </a:t>
            </a:r>
          </a:p>
          <a:p>
            <a:pPr marL="342900" marR="0" lvl="0" indent="-4038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But simulations aren’t real. We need to check simulation with lab experiments.</a:t>
            </a:r>
          </a:p>
          <a:p>
            <a:pPr marL="342900" marR="0" lvl="0" indent="-4038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Even a </a:t>
            </a:r>
            <a:r>
              <a:rPr lang="en-US" sz="2400" b="0" i="0" u="none" strike="noStrike" cap="none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simple simulation can use </a:t>
            </a: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a lot of math and </a:t>
            </a:r>
            <a:r>
              <a:rPr lang="en-US" sz="2400" dirty="0" smtClean="0"/>
              <a:t>be</a:t>
            </a:r>
            <a:r>
              <a:rPr lang="en-US" sz="2400" b="0" i="0" u="none" strike="noStrike" cap="none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-US" sz="24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complicated to understand</a:t>
            </a:r>
            <a:r>
              <a:rPr lang="en-US" sz="2400" b="0" i="0" u="none" strike="noStrike" cap="none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 </a:t>
            </a:r>
          </a:p>
          <a:p>
            <a:pPr marL="342900" marR="0" lvl="0" indent="-4038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endParaRPr lang="en-US" sz="24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</a:pPr>
            <a:endParaRPr lang="en-US" sz="24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687140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2C4C9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body" idx="4294967295"/>
          </p:nvPr>
        </p:nvSpPr>
        <p:spPr>
          <a:xfrm>
            <a:off x="874500" y="629025"/>
            <a:ext cx="10310100" cy="6137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</a:pPr>
            <a:r>
              <a:rPr lang="en-US"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Here is are pictures of our simulation of condensation.</a:t>
            </a:r>
          </a:p>
          <a:p>
            <a:pPr marL="0" marR="0" lvl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Beginning of simulation</a:t>
            </a:r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40525" y="2299925"/>
            <a:ext cx="8407500" cy="382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1735958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Middle of simulation</a:t>
            </a:r>
          </a:p>
        </p:txBody>
      </p:sp>
      <p:pic>
        <p:nvPicPr>
          <p:cNvPr id="130" name="Shape 13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42725" y="1997625"/>
            <a:ext cx="8821800" cy="38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1871749" y="644375"/>
            <a:ext cx="8346300" cy="128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At the end</a:t>
            </a:r>
          </a:p>
        </p:txBody>
      </p:sp>
      <p:pic>
        <p:nvPicPr>
          <p:cNvPr id="136" name="Shape 13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580250" y="2160600"/>
            <a:ext cx="8514900" cy="38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2C4C9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677322" y="609600"/>
            <a:ext cx="10798800" cy="132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 We can model the simulation using a differential equation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1166025" y="2378050"/>
            <a:ext cx="10187400" cy="3663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dy/dt = k(n-y) = rate at which particles stick to bottom wall. Is proportional to how many particles are floating free.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2400"/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The n = how many particles in box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The k = constant &gt; 0 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The solution is y = n(1 –exp(-kt))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2400" b="0" i="0" u="none" strike="noStrike" cap="none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1800" b="0" i="0" u="none" strike="noStrike" cap="none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2C4C9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1304100" y="1273400"/>
            <a:ext cx="9236100" cy="391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342900" lvl="0" indent="-342900" rtl="0">
              <a:lnSpc>
                <a:spcPct val="80000"/>
              </a:lnSpc>
              <a:spcBef>
                <a:spcPts val="1000"/>
              </a:spcBef>
              <a:buClr>
                <a:schemeClr val="accent1"/>
              </a:buClr>
              <a:buSzPct val="78676"/>
              <a:buFont typeface="Noto Sans Symbols"/>
              <a:buChar char="●"/>
            </a:pPr>
            <a:endParaRPr lang="en-US" sz="2557" dirty="0" smtClean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lvl="0" rtl="0">
              <a:lnSpc>
                <a:spcPct val="80000"/>
              </a:lnSpc>
              <a:spcBef>
                <a:spcPts val="1000"/>
              </a:spcBef>
              <a:buClr>
                <a:schemeClr val="accent1"/>
              </a:buClr>
              <a:buSzPct val="78676"/>
            </a:pPr>
            <a:r>
              <a:rPr lang="en-US" sz="2800" b="1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Difficulties in finding k directly from model.</a:t>
            </a:r>
          </a:p>
          <a:p>
            <a:pPr lvl="0" rtl="0">
              <a:lnSpc>
                <a:spcPct val="80000"/>
              </a:lnSpc>
              <a:spcBef>
                <a:spcPts val="1000"/>
              </a:spcBef>
              <a:buClr>
                <a:schemeClr val="accent1"/>
              </a:buClr>
              <a:buSzPct val="78676"/>
            </a:pPr>
            <a:endParaRPr lang="en-US" sz="2557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lvl="0" indent="-342900" rtl="0">
              <a:lnSpc>
                <a:spcPct val="80000"/>
              </a:lnSpc>
              <a:spcBef>
                <a:spcPts val="1000"/>
              </a:spcBef>
              <a:buClr>
                <a:schemeClr val="accent1"/>
              </a:buClr>
              <a:buSzPct val="78676"/>
              <a:buFont typeface="Noto Sans Symbols"/>
              <a:buChar char="●"/>
            </a:pPr>
            <a:r>
              <a:rPr lang="en-US" sz="2557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The </a:t>
            </a:r>
            <a: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particles move about randomly. </a:t>
            </a:r>
            <a:b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How fast they move, how big the box is, the shape of box, </a:t>
            </a:r>
            <a:b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how the particles change direction, all effect k. Very complicated!</a:t>
            </a:r>
          </a:p>
          <a:p>
            <a:pPr marL="342900" lvl="0" indent="-342900" rtl="0">
              <a:lnSpc>
                <a:spcPct val="80000"/>
              </a:lnSpc>
              <a:spcBef>
                <a:spcPts val="1000"/>
              </a:spcBef>
              <a:buClr>
                <a:schemeClr val="accent1"/>
              </a:buClr>
              <a:buSzPct val="78676"/>
              <a:buFont typeface="Noto Sans Symbols"/>
              <a:buChar char="●"/>
            </a:pPr>
            <a:r>
              <a:rPr lang="en-US" sz="2557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So, it </a:t>
            </a:r>
            <a: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is too difficult (for us) to figure out k from the model</a:t>
            </a:r>
            <a:r>
              <a:rPr lang="en-US" sz="2557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  <a:p>
            <a:pPr marL="342900" lvl="0" indent="-342900" rtl="0">
              <a:lnSpc>
                <a:spcPct val="80000"/>
              </a:lnSpc>
              <a:spcBef>
                <a:spcPts val="1000"/>
              </a:spcBef>
              <a:buClr>
                <a:schemeClr val="accent1"/>
              </a:buClr>
              <a:buSzPct val="78676"/>
              <a:buFont typeface="Noto Sans Symbols"/>
              <a:buChar char="●"/>
            </a:pPr>
            <a:r>
              <a:rPr lang="en-US" sz="2557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We </a:t>
            </a:r>
            <a: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can figure out k by doing non-linear regression on the data from the simulation.</a:t>
            </a:r>
          </a:p>
          <a:p>
            <a:pPr marL="342900" lvl="0" indent="-342900" rtl="0">
              <a:lnSpc>
                <a:spcPct val="80000"/>
              </a:lnSpc>
              <a:spcBef>
                <a:spcPts val="1000"/>
              </a:spcBef>
              <a:buClr>
                <a:schemeClr val="accent1"/>
              </a:buClr>
              <a:buSzPct val="78676"/>
              <a:buFont typeface="Noto Sans Symbols"/>
              <a:buChar char="●"/>
            </a:pPr>
            <a: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A lot of our summer research was understanding what</a:t>
            </a:r>
            <a:b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2557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effects k.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1196700" y="2171065"/>
            <a:ext cx="10294800" cy="4403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l="-2018" t="-1551" r="-976" b="-663"/>
            </a:stretch>
          </a:blip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800" b="0" i="0" u="none" strike="noStrike" cap="none">
                <a:latin typeface="Trebuchet MS"/>
                <a:ea typeface="Trebuchet MS"/>
                <a:cs typeface="Trebuchet MS"/>
                <a:sym typeface="Trebuchet MS"/>
              </a:rPr>
              <a:t> 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1196700" y="0"/>
            <a:ext cx="9113400" cy="2086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We can explain </a:t>
            </a:r>
            <a:r>
              <a:rPr lang="en-US" sz="3600" dirty="0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why finding k is difficult by looking at the differential </a:t>
            </a:r>
            <a:r>
              <a:rPr lang="en-US" sz="3600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equation 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/>
              <a:t>As a result t</a:t>
            </a: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he k is very interesting and difficult to completely understand. 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874500" y="1610950"/>
            <a:ext cx="10417200" cy="5296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714"/>
              <a:buFont typeface="Noto Sans Symbols"/>
              <a:buNone/>
            </a:pPr>
            <a:endParaRPr sz="1395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8676"/>
              <a:buFont typeface="Noto Sans Symbols"/>
              <a:buNone/>
            </a:pPr>
            <a:endParaRPr sz="2557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8676"/>
              <a:buFont typeface="Noto Sans Symbols"/>
              <a:buNone/>
            </a:pPr>
            <a:endParaRPr sz="2557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lvl="0" indent="-342900">
              <a:lnSpc>
                <a:spcPct val="80000"/>
              </a:lnSpc>
              <a:buSzPct val="78676"/>
            </a:pPr>
            <a:r>
              <a:rPr lang="en-US" sz="2557" dirty="0"/>
              <a:t>k = the average number of particles that will stick to the floor </a:t>
            </a:r>
            <a:br>
              <a:rPr lang="en-US" sz="2557" dirty="0"/>
            </a:br>
            <a:r>
              <a:rPr lang="en-US" sz="2557" dirty="0"/>
              <a:t>per unit of time when there is only one particle in the box. </a:t>
            </a:r>
          </a:p>
          <a:p>
            <a:pPr lvl="0" indent="-342900">
              <a:lnSpc>
                <a:spcPct val="80000"/>
              </a:lnSpc>
              <a:buSzPct val="79714"/>
              <a:buNone/>
            </a:pPr>
            <a:endParaRPr lang="en-US" sz="1395" dirty="0"/>
          </a:p>
          <a:p>
            <a:pPr marL="342900" marR="0" lvl="0" indent="-3429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8676"/>
              <a:buFont typeface="Noto Sans Symbols"/>
              <a:buChar char="●"/>
            </a:pPr>
            <a:r>
              <a:rPr lang="en-US" sz="2557" b="0" i="0" u="none" strike="noStrike" cap="none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1/k </a:t>
            </a:r>
            <a:r>
              <a:rPr lang="en-US" sz="2557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= average length of time it takes the average particle to stick </a:t>
            </a:r>
          </a:p>
          <a:p>
            <a:pPr marL="0" marR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2557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   to the bottom wall</a:t>
            </a:r>
            <a:r>
              <a:rPr lang="en-US" sz="2557" b="0" i="0" u="none" strike="noStrike" cap="none" dirty="0" smtClean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lang="en-US" sz="2557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2C4C9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94" y="96838"/>
            <a:ext cx="11827937" cy="613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15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415600" y="390466"/>
            <a:ext cx="11360700" cy="106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We can remove particles from water or the air by having them stick to surfaces</a:t>
            </a:r>
          </a:p>
        </p:txBody>
      </p:sp>
      <p:pic>
        <p:nvPicPr>
          <p:cNvPr id="73" name="Shape 7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57525" y="2178600"/>
            <a:ext cx="4510500" cy="391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27657" y="1804457"/>
            <a:ext cx="4572000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748450" y="4665035"/>
            <a:ext cx="2600400" cy="17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818E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ctrTitle"/>
          </p:nvPr>
        </p:nvSpPr>
        <p:spPr>
          <a:xfrm>
            <a:off x="415600" y="522866"/>
            <a:ext cx="11360700" cy="35871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End here for now!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subTitle" idx="1"/>
          </p:nvPr>
        </p:nvSpPr>
        <p:spPr>
          <a:xfrm>
            <a:off x="415600" y="5187200"/>
            <a:ext cx="11360700" cy="9417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Thank you for listening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2C4C9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415600" y="390466"/>
            <a:ext cx="11360700" cy="106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Or we can focus on the surface. Like when we dye fabrics. </a:t>
            </a:r>
          </a:p>
        </p:txBody>
      </p:sp>
      <p:pic>
        <p:nvPicPr>
          <p:cNvPr id="81" name="Shape 8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654225" y="1638225"/>
            <a:ext cx="7655700" cy="44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415600" y="390466"/>
            <a:ext cx="11360700" cy="106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One type of sticking to the surface is:</a:t>
            </a:r>
            <a:b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adsorption</a:t>
            </a:r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5333100" cy="4453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4038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Adsorption: the adhesion in an extremely thin layer of molecules (as of gases, solutes, or liquids) to the surfaces of solid bodies or liquids with which they are in contact.</a:t>
            </a:r>
          </a:p>
          <a:p>
            <a:pPr marL="342900" marR="0" lvl="0" indent="-4038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Absorption: when the particles go inside.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59999"/>
              <a:buFont typeface="Noto Sans Symbols"/>
              <a:buNone/>
            </a:pPr>
            <a:endParaRPr sz="2400" b="0" i="0" u="none" strike="noStrike" cap="none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80825" y="2209300"/>
            <a:ext cx="3897000" cy="3180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>
            <a:spLocks noGrp="1"/>
          </p:cNvSpPr>
          <p:nvPr>
            <p:ph type="body" idx="2"/>
          </p:nvPr>
        </p:nvSpPr>
        <p:spPr>
          <a:xfrm>
            <a:off x="6443200" y="1638233"/>
            <a:ext cx="5333100" cy="44535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15600" y="390466"/>
            <a:ext cx="11360700" cy="106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24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Another type of sticking to the surface is:</a:t>
            </a:r>
            <a:br>
              <a:rPr lang="en-US" sz="324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324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condensation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15600" y="2669551"/>
            <a:ext cx="5333100" cy="342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4038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●"/>
            </a:pPr>
            <a:r>
              <a:rPr lang="en-US"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Condensation is when a gas condenses into a liquid, often by touching a colder surface.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endParaRPr sz="2400" b="0" i="0" u="none" strike="noStrike" cap="none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96" name="Shape 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43200" y="1638225"/>
            <a:ext cx="5333100" cy="44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6443200" y="1638233"/>
            <a:ext cx="5333100" cy="44535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415600" y="390466"/>
            <a:ext cx="11360700" cy="1068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en-US"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We want to simulate these processes on a computer.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5333100" cy="4453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           </a:t>
            </a:r>
            <a:r>
              <a:rPr lang="en-US"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We use the language R.</a:t>
            </a:r>
          </a:p>
        </p:txBody>
      </p:sp>
      <p:pic>
        <p:nvPicPr>
          <p:cNvPr id="110" name="Shape 1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49025" y="2612600"/>
            <a:ext cx="3479100" cy="347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 rotWithShape="1">
          <a:blip r:embed="rId4">
            <a:alphaModFix/>
          </a:blip>
          <a:srcRect l="-1510" r="1510"/>
          <a:stretch/>
        </p:blipFill>
        <p:spPr>
          <a:xfrm>
            <a:off x="6443200" y="1703000"/>
            <a:ext cx="5333100" cy="438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6443200" y="1638233"/>
            <a:ext cx="5333100" cy="44535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5333100" cy="4453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           </a:t>
            </a:r>
            <a:endParaRPr lang="en-US" sz="1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l="-1510" r="1510"/>
          <a:stretch/>
        </p:blipFill>
        <p:spPr>
          <a:xfrm>
            <a:off x="6443200" y="1703000"/>
            <a:ext cx="5333100" cy="438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6443200" y="1638233"/>
            <a:ext cx="5333100" cy="44535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Particles in Box model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14"/>
          <a:stretch/>
        </p:blipFill>
        <p:spPr>
          <a:xfrm>
            <a:off x="5445261" y="0"/>
            <a:ext cx="6613877" cy="67370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7754" y="1638233"/>
            <a:ext cx="406300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Particles </a:t>
            </a:r>
            <a:r>
              <a:rPr lang="en-US" sz="2800" dirty="0"/>
              <a:t>will stick to the floor of the </a:t>
            </a:r>
            <a:r>
              <a:rPr lang="en-US" sz="2800" dirty="0" smtClean="0"/>
              <a:t>box.</a:t>
            </a:r>
          </a:p>
          <a:p>
            <a:endParaRPr lang="en-US" sz="2800" dirty="0"/>
          </a:p>
          <a:p>
            <a:r>
              <a:rPr lang="en-US" sz="2800" dirty="0" smtClean="0"/>
              <a:t>They keep sticking till there are no more particles floating or we stop simulation.</a:t>
            </a:r>
          </a:p>
          <a:p>
            <a:endParaRPr lang="en-US" sz="2800" dirty="0"/>
          </a:p>
          <a:p>
            <a:r>
              <a:rPr lang="en-US" sz="2800" dirty="0" smtClean="0"/>
              <a:t>For lack of a better term, we call his our condensation model.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2976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415600" y="1638233"/>
            <a:ext cx="5333100" cy="4453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1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           </a:t>
            </a:r>
            <a:endParaRPr lang="en-US" sz="1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l="-1510" r="1510"/>
          <a:stretch/>
        </p:blipFill>
        <p:spPr>
          <a:xfrm>
            <a:off x="6443200" y="1703000"/>
            <a:ext cx="5333100" cy="438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6443200" y="1638233"/>
            <a:ext cx="5333100" cy="44535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Particles in Box model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14"/>
          <a:stretch/>
        </p:blipFill>
        <p:spPr>
          <a:xfrm>
            <a:off x="5445261" y="0"/>
            <a:ext cx="6613877" cy="67370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7754" y="1638233"/>
            <a:ext cx="406300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Dimensions of box is:</a:t>
            </a:r>
          </a:p>
          <a:p>
            <a:r>
              <a:rPr lang="en-US" sz="2800" dirty="0" smtClean="0"/>
              <a:t>100 units x 100 units</a:t>
            </a:r>
          </a:p>
          <a:p>
            <a:endParaRPr lang="en-US" sz="2800" dirty="0"/>
          </a:p>
          <a:p>
            <a:r>
              <a:rPr lang="en-US" sz="2800" dirty="0" smtClean="0"/>
              <a:t>Speed of particles about 2 units per time step</a:t>
            </a:r>
          </a:p>
          <a:p>
            <a:endParaRPr lang="en-US" sz="2800" dirty="0"/>
          </a:p>
          <a:p>
            <a:r>
              <a:rPr lang="en-US" sz="2800" dirty="0" smtClean="0"/>
              <a:t>At each time step there is a 20% chance the direction a particle moves will change.</a:t>
            </a:r>
          </a:p>
        </p:txBody>
      </p:sp>
    </p:spTree>
    <p:extLst>
      <p:ext uri="{BB962C8B-B14F-4D97-AF65-F5344CB8AC3E}">
        <p14:creationId xmlns:p14="http://schemas.microsoft.com/office/powerpoint/2010/main" val="159111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0E3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6" name="Shape 156"/>
          <p:cNvCxnSpPr/>
          <p:nvPr/>
        </p:nvCxnSpPr>
        <p:spPr>
          <a:xfrm flipH="1">
            <a:off x="1365500" y="1488200"/>
            <a:ext cx="15300" cy="26541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7" name="Shape 157"/>
          <p:cNvCxnSpPr/>
          <p:nvPr/>
        </p:nvCxnSpPr>
        <p:spPr>
          <a:xfrm>
            <a:off x="1380800" y="4142425"/>
            <a:ext cx="2685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8" name="Shape 158"/>
          <p:cNvCxnSpPr/>
          <p:nvPr/>
        </p:nvCxnSpPr>
        <p:spPr>
          <a:xfrm flipH="1">
            <a:off x="6873375" y="1534250"/>
            <a:ext cx="30600" cy="25620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59" name="Shape 159"/>
          <p:cNvCxnSpPr/>
          <p:nvPr/>
        </p:nvCxnSpPr>
        <p:spPr>
          <a:xfrm>
            <a:off x="6873375" y="4111700"/>
            <a:ext cx="2500800" cy="306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60" name="Shape 160"/>
          <p:cNvSpPr/>
          <p:nvPr/>
        </p:nvSpPr>
        <p:spPr>
          <a:xfrm>
            <a:off x="2638875" y="3022425"/>
            <a:ext cx="475500" cy="414300"/>
          </a:xfrm>
          <a:prstGeom prst="flowChartConnector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0070C0"/>
              </a:solidFill>
            </a:endParaRPr>
          </a:p>
        </p:txBody>
      </p:sp>
      <p:sp>
        <p:nvSpPr>
          <p:cNvPr id="161" name="Shape 161"/>
          <p:cNvSpPr/>
          <p:nvPr/>
        </p:nvSpPr>
        <p:spPr>
          <a:xfrm>
            <a:off x="7487025" y="3436725"/>
            <a:ext cx="368100" cy="322200"/>
          </a:xfrm>
          <a:prstGeom prst="flowChartConnector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2" name="Shape 162"/>
          <p:cNvSpPr/>
          <p:nvPr/>
        </p:nvSpPr>
        <p:spPr>
          <a:xfrm rot="-1772327">
            <a:off x="8065580" y="3053480"/>
            <a:ext cx="393093" cy="5401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8566175" y="2814300"/>
            <a:ext cx="368100" cy="322200"/>
          </a:xfrm>
          <a:prstGeom prst="flowChartConnector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 rot="-1772327">
            <a:off x="9041780" y="2420380"/>
            <a:ext cx="393093" cy="54018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D7E6B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9542375" y="2261975"/>
            <a:ext cx="368100" cy="322200"/>
          </a:xfrm>
          <a:prstGeom prst="flowChartConnector">
            <a:avLst/>
          </a:prstGeom>
          <a:solidFill>
            <a:srgbClr val="98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2209300" y="4595166"/>
            <a:ext cx="8269500" cy="227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/>
              <a:t>(new position) = (old position) + (velocity) (change in time)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705.25"/>
  <p:tag name="ORIGINALWIDTH" val="4288.5"/>
  <p:tag name="OUTPUTDPI" val="1200"/>
  <p:tag name="LATEXADDIN" val="\documentclass{article}&#10;\usepackage{amsmath}&#10;\pagestyle{empty}&#10;\begin{document}&#10;&#10;\textbf{Regression. How we find $k$ from the simulation}&#10;&#10;&#10;$y(t) = $ number of particles stuck to floor at time $t$.&#10;&#10;The ``condensation'' ODE is &#10;$$y' = k(n-y), \ \ y(0) = 0.$$&#10;&#10;Its solution is&#10;$$y(t,k) = n\left(1 - e^{-kt}\right).$$ &#10;&#10;Data from simulation:  $\hat{y}(t_i)$ with  $i = 1, 2, 3, \ldots, m$  &#10;&#10;The ``average distance'' from $y(t_i,k)$ to the data $\hat{y}(t_i)$ is given by the &#10;residual standard error (RSE) formula &#10;$$ RSE =  \sqrt{ \frac{  \sum_{i = 1}^{m}  \left(y(t_i,k) - \hat{y}(t_i)\right)^2 }{m-1}} $$&#10;R's non-linear regression routine ``nls'' finds the value of $k$ which makes the RSE as small&#10;as possible.  \textbf{The smaller the RSE is, the better the &#10;model (meaning the ODE) fits the data.}&#10;&#10;&#10;\end{document}"/>
  <p:tag name="IGUANATEXSIZE" val="20"/>
  <p:tag name="IGUANATEXCURSOR" val="313"/>
  <p:tag name="TRANSPARENCY" val="True"/>
  <p:tag name="FILENAME" val=""/>
  <p:tag name="INPUTTYPE" val="0"/>
  <p:tag name="LATEXENGINEID" val="0"/>
  <p:tag name="TEMPFOLDER" val="c:\temp\"/>
</p:tagLst>
</file>

<file path=ppt/theme/theme1.xml><?xml version="1.0" encoding="utf-8"?>
<a:theme xmlns:a="http://schemas.openxmlformats.org/drawingml/2006/main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496</Words>
  <Application>Microsoft Office PowerPoint</Application>
  <PresentationFormat>Widescreen</PresentationFormat>
  <Paragraphs>73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Amatic SC</vt:lpstr>
      <vt:lpstr>Calibri</vt:lpstr>
      <vt:lpstr>Source Code Pro</vt:lpstr>
      <vt:lpstr>Trebuchet MS</vt:lpstr>
      <vt:lpstr>Arial</vt:lpstr>
      <vt:lpstr>Noto Sans Symbols</vt:lpstr>
      <vt:lpstr>beach-day</vt:lpstr>
      <vt:lpstr>A simple “particles in a box” model of adsorption</vt:lpstr>
      <vt:lpstr>We can remove particles from water or the air by having them stick to surfaces</vt:lpstr>
      <vt:lpstr>Or we can focus on the surface. Like when we dye fabrics. </vt:lpstr>
      <vt:lpstr>One type of sticking to the surface is: adsorption</vt:lpstr>
      <vt:lpstr>Another type of sticking to the surface is: condensation</vt:lpstr>
      <vt:lpstr>We want to simulate these processes on a computer.</vt:lpstr>
      <vt:lpstr>Particles in Box model</vt:lpstr>
      <vt:lpstr>Particles in Box model</vt:lpstr>
      <vt:lpstr>PowerPoint Presentation</vt:lpstr>
      <vt:lpstr>Why use Simulations? </vt:lpstr>
      <vt:lpstr>Why use Simulations? But keep in mind… </vt:lpstr>
      <vt:lpstr>PowerPoint Presentation</vt:lpstr>
      <vt:lpstr>Middle of simulation</vt:lpstr>
      <vt:lpstr>At the end</vt:lpstr>
      <vt:lpstr> We can model the simulation using a differential equation</vt:lpstr>
      <vt:lpstr>PowerPoint Presentation</vt:lpstr>
      <vt:lpstr>PowerPoint Presentation</vt:lpstr>
      <vt:lpstr>As a result the k is very interesting and difficult to completely understand. </vt:lpstr>
      <vt:lpstr>PowerPoint Presentation</vt:lpstr>
      <vt:lpstr>End here for now!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Particle in the model of  adsorption </dc:title>
  <cp:lastModifiedBy>MM</cp:lastModifiedBy>
  <cp:revision>13</cp:revision>
  <dcterms:modified xsi:type="dcterms:W3CDTF">2016-08-21T23:54:18Z</dcterms:modified>
</cp:coreProperties>
</file>